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99"/>
    <a:srgbClr val="FFCE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66" y="6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0AFB923-1819-42DC-A77D-B6FC2C1374EC}" type="datetimeFigureOut">
              <a:rPr lang="en-US" smtClean="0"/>
              <a:t>8/21/2018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2506410679"/>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AFB923-1819-42DC-A77D-B6FC2C1374EC}" type="datetimeFigureOut">
              <a:rPr lang="en-US" smtClean="0"/>
              <a:t>8/21/2018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1575028007"/>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AFB923-1819-42DC-A77D-B6FC2C1374EC}" type="datetimeFigureOut">
              <a:rPr lang="en-US" smtClean="0"/>
              <a:t>8/21/2018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109126255"/>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0AFB923-1819-42DC-A77D-B6FC2C1374EC}" type="datetimeFigureOut">
              <a:rPr lang="en-US" smtClean="0"/>
              <a:t>8/21/2018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2610729933"/>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0AFB923-1819-42DC-A77D-B6FC2C1374EC}" type="datetimeFigureOut">
              <a:rPr lang="en-US" smtClean="0"/>
              <a:t>8/21/2018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1404841383"/>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AFB923-1819-42DC-A77D-B6FC2C1374EC}" type="datetimeFigureOut">
              <a:rPr lang="en-US" smtClean="0"/>
              <a:t>8/21/2018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3202602599"/>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AFB923-1819-42DC-A77D-B6FC2C1374EC}" type="datetimeFigureOut">
              <a:rPr lang="en-US" smtClean="0"/>
              <a:t>8/21/2018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2743123142"/>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AFB923-1819-42DC-A77D-B6FC2C1374EC}" type="datetimeFigureOut">
              <a:rPr lang="en-US" smtClean="0"/>
              <a:t>8/21/2018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2828467585"/>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AFB923-1819-42DC-A77D-B6FC2C1374EC}" type="datetimeFigureOut">
              <a:rPr lang="en-US" smtClean="0"/>
              <a:t>8/21/2018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2704894397"/>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AFB923-1819-42DC-A77D-B6FC2C1374EC}" type="datetimeFigureOut">
              <a:rPr lang="en-US" smtClean="0"/>
              <a:t>8/21/2018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1347237523"/>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AFB923-1819-42DC-A77D-B6FC2C1374EC}" type="datetimeFigureOut">
              <a:rPr lang="en-US" smtClean="0"/>
              <a:t>8/21/2018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E9B32F-42BC-4114-B62F-F767E15A3B2E}" type="slidenum">
              <a:rPr lang="en-US" smtClean="0"/>
              <a:t>‹#›</a:t>
            </a:fld>
            <a:endParaRPr lang="en-US"/>
          </a:p>
        </p:txBody>
      </p:sp>
    </p:spTree>
    <p:extLst>
      <p:ext uri="{BB962C8B-B14F-4D97-AF65-F5344CB8AC3E}">
        <p14:creationId xmlns:p14="http://schemas.microsoft.com/office/powerpoint/2010/main" val="4023217080"/>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4000">
              <a:schemeClr val="accent1">
                <a:lumMod val="20000"/>
                <a:lumOff val="80000"/>
              </a:schemeClr>
            </a:gs>
            <a:gs pos="9420">
              <a:srgbClr val="00B0F0"/>
            </a:gs>
            <a:gs pos="32000">
              <a:schemeClr val="bg2">
                <a:lumMod val="9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AFB923-1819-42DC-A77D-B6FC2C1374EC}" type="datetimeFigureOut">
              <a:rPr lang="en-US" smtClean="0"/>
              <a:t>8/21/2018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E9B32F-42BC-4114-B62F-F767E15A3B2E}" type="slidenum">
              <a:rPr lang="en-US" smtClean="0"/>
              <a:t>‹#›</a:t>
            </a:fld>
            <a:endParaRPr lang="en-US"/>
          </a:p>
        </p:txBody>
      </p:sp>
    </p:spTree>
    <p:extLst>
      <p:ext uri="{BB962C8B-B14F-4D97-AF65-F5344CB8AC3E}">
        <p14:creationId xmlns:p14="http://schemas.microsoft.com/office/powerpoint/2010/main" val="2344401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1108553"/>
            <a:ext cx="9144000" cy="4114800"/>
          </a:xfrm>
          <a:solidFill>
            <a:schemeClr val="accent2"/>
          </a:solidFill>
          <a:ln>
            <a:solidFill>
              <a:schemeClr val="tx1"/>
            </a:solidFill>
          </a:ln>
          <a:effectLst>
            <a:glow rad="139700">
              <a:schemeClr val="accent5">
                <a:satMod val="175000"/>
                <a:alpha val="40000"/>
              </a:schemeClr>
            </a:glow>
          </a:effectLst>
          <a:scene3d>
            <a:camera prst="isometricOffAxis2Left"/>
            <a:lightRig rig="threePt" dir="t"/>
          </a:scene3d>
        </p:spPr>
        <p:txBody>
          <a:bodyPr>
            <a:normAutofit lnSpcReduction="10000"/>
          </a:bodyPr>
          <a:lstStyle/>
          <a:p>
            <a:r>
              <a:rPr lang="en-US" sz="3200" dirty="0" smtClean="0">
                <a:latin typeface="Times New Roman" panose="02020603050405020304" pitchFamily="18" charset="0"/>
                <a:cs typeface="Times New Roman" panose="02020603050405020304" pitchFamily="18" charset="0"/>
              </a:rPr>
              <a:t>BUSINESS RESEARCH</a:t>
            </a:r>
            <a:endParaRPr lang="en-US" sz="3200" dirty="0" smtClean="0">
              <a:latin typeface="Times New Roman" panose="02020603050405020304" pitchFamily="18" charset="0"/>
              <a:cs typeface="Times New Roman" panose="02020603050405020304" pitchFamily="18" charset="0"/>
            </a:endParaRPr>
          </a:p>
          <a:p>
            <a:r>
              <a:rPr lang="en-US" sz="3200" dirty="0" smtClean="0">
                <a:latin typeface="Times New Roman" panose="02020603050405020304" pitchFamily="18" charset="0"/>
                <a:cs typeface="Times New Roman" panose="02020603050405020304" pitchFamily="18" charset="0"/>
              </a:rPr>
              <a:t>Student Name:</a:t>
            </a:r>
          </a:p>
          <a:p>
            <a:r>
              <a:rPr lang="en-US" sz="3200" dirty="0" smtClean="0">
                <a:latin typeface="Times New Roman" panose="02020603050405020304" pitchFamily="18" charset="0"/>
                <a:cs typeface="Times New Roman" panose="02020603050405020304" pitchFamily="18" charset="0"/>
              </a:rPr>
              <a:t>Presented to:</a:t>
            </a:r>
          </a:p>
          <a:p>
            <a:r>
              <a:rPr lang="en-US" sz="3200" dirty="0" smtClean="0">
                <a:latin typeface="Times New Roman" panose="02020603050405020304" pitchFamily="18" charset="0"/>
                <a:cs typeface="Times New Roman" panose="02020603050405020304" pitchFamily="18" charset="0"/>
              </a:rPr>
              <a:t>Institutional Affiliation:</a:t>
            </a:r>
          </a:p>
          <a:p>
            <a:r>
              <a:rPr lang="en-US" sz="3200" dirty="0" smtClean="0">
                <a:latin typeface="Times New Roman" panose="02020603050405020304" pitchFamily="18" charset="0"/>
                <a:cs typeface="Times New Roman" panose="02020603050405020304" pitchFamily="18" charset="0"/>
              </a:rPr>
              <a:t>Date:</a:t>
            </a: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r>
              <a:rPr lang="en-US" i="1" dirty="0" smtClean="0">
                <a:latin typeface="Times New Roman" panose="02020603050405020304" pitchFamily="18" charset="0"/>
                <a:cs typeface="Times New Roman" panose="02020603050405020304" pitchFamily="18" charset="0"/>
              </a:rPr>
              <a:t>Venue:</a:t>
            </a:r>
          </a:p>
        </p:txBody>
      </p:sp>
    </p:spTree>
    <p:extLst>
      <p:ext uri="{BB962C8B-B14F-4D97-AF65-F5344CB8AC3E}">
        <p14:creationId xmlns:p14="http://schemas.microsoft.com/office/powerpoint/2010/main" val="415959240"/>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2604" y="226109"/>
            <a:ext cx="10515600" cy="5741534"/>
          </a:xfrm>
          <a:solidFill>
            <a:schemeClr val="bg2"/>
          </a:solidFill>
          <a:ln>
            <a:solidFill>
              <a:schemeClr val="bg2"/>
            </a:solidFill>
          </a:ln>
          <a:effectLst>
            <a:outerShdw blurRad="184150" dist="241300" dir="11520000" sx="110000" sy="110000" algn="ctr">
              <a:srgbClr val="000000">
                <a:alpha val="18000"/>
              </a:srgbClr>
            </a:outerShdw>
          </a:effectLst>
          <a:scene3d>
            <a:camera prst="perspectiveRelaxedModerately"/>
            <a:lightRig rig="flood" dir="t">
              <a:rot lat="0" lon="0" rev="13800000"/>
            </a:lightRig>
          </a:scene3d>
          <a:sp3d extrusionH="107950" prstMaterial="plastic">
            <a:bevelT w="82550" h="63500" prst="divot"/>
            <a:bevelB/>
          </a:sp3d>
        </p:spPr>
        <p:txBody>
          <a:bodyPr>
            <a:normAutofit/>
          </a:bodyPr>
          <a:lstStyle/>
          <a:p>
            <a:pPr marL="0" indent="0" algn="ctr">
              <a:buNone/>
            </a:pPr>
            <a:r>
              <a:rPr lang="en-US" sz="3200" b="1" dirty="0" smtClean="0">
                <a:latin typeface="Times New Roman" panose="02020603050405020304" pitchFamily="18" charset="0"/>
                <a:cs typeface="Times New Roman" panose="02020603050405020304" pitchFamily="18" charset="0"/>
              </a:rPr>
              <a:t>Presentation outline:</a:t>
            </a:r>
          </a:p>
          <a:p>
            <a:pPr marL="514350" indent="-514350" algn="ctr">
              <a:buAutoNum type="arabicPeriod"/>
            </a:pPr>
            <a:r>
              <a:rPr lang="en-US" dirty="0" smtClean="0">
                <a:latin typeface="Times New Roman" panose="02020603050405020304" pitchFamily="18" charset="0"/>
                <a:cs typeface="Times New Roman" panose="02020603050405020304" pitchFamily="18" charset="0"/>
              </a:rPr>
              <a:t>Introduction </a:t>
            </a:r>
          </a:p>
          <a:p>
            <a:pPr marL="514350" indent="-514350" algn="ctr">
              <a:buFont typeface="Arial" panose="020B0604020202020204" pitchFamily="34" charset="0"/>
              <a:buAutoNum type="arabicPeriod"/>
            </a:pPr>
            <a:r>
              <a:rPr lang="en-US" dirty="0" smtClean="0">
                <a:latin typeface="Times New Roman" panose="02020603050405020304" pitchFamily="18" charset="0"/>
                <a:cs typeface="Times New Roman" panose="02020603050405020304" pitchFamily="18" charset="0"/>
              </a:rPr>
              <a:t>Identification of the country</a:t>
            </a:r>
            <a:endParaRPr lang="en-US" dirty="0">
              <a:latin typeface="Times New Roman" panose="02020603050405020304" pitchFamily="18" charset="0"/>
              <a:cs typeface="Times New Roman" panose="02020603050405020304" pitchFamily="18" charset="0"/>
            </a:endParaRPr>
          </a:p>
          <a:p>
            <a:pPr marL="514350" indent="-514350" algn="ctr">
              <a:buFont typeface="Arial" panose="020B0604020202020204" pitchFamily="34" charset="0"/>
              <a:buAutoNum type="arabicPeriod"/>
            </a:pPr>
            <a:r>
              <a:rPr lang="en-US" dirty="0" smtClean="0">
                <a:latin typeface="Times New Roman" panose="02020603050405020304" pitchFamily="18" charset="0"/>
                <a:cs typeface="Times New Roman" panose="02020603050405020304" pitchFamily="18" charset="0"/>
              </a:rPr>
              <a:t>Justification </a:t>
            </a:r>
          </a:p>
          <a:p>
            <a:pPr marL="571500" indent="-571500" algn="ctr">
              <a:buAutoNum type="romanLcParenR"/>
            </a:pPr>
            <a:r>
              <a:rPr lang="en-US" dirty="0" smtClean="0">
                <a:latin typeface="Times New Roman" panose="02020603050405020304" pitchFamily="18" charset="0"/>
                <a:cs typeface="Times New Roman" panose="02020603050405020304" pitchFamily="18" charset="0"/>
              </a:rPr>
              <a:t>Economic environment</a:t>
            </a:r>
          </a:p>
          <a:p>
            <a:pPr marL="571500" indent="-571500" algn="ctr">
              <a:buAutoNum type="romanLcParenR"/>
            </a:pPr>
            <a:r>
              <a:rPr lang="en-US" dirty="0" smtClean="0">
                <a:latin typeface="Times New Roman" panose="02020603050405020304" pitchFamily="18" charset="0"/>
                <a:cs typeface="Times New Roman" panose="02020603050405020304" pitchFamily="18" charset="0"/>
              </a:rPr>
              <a:t>Political environment</a:t>
            </a:r>
          </a:p>
          <a:p>
            <a:pPr marL="571500" indent="-571500" algn="ctr">
              <a:buAutoNum type="romanLcParenR"/>
            </a:pPr>
            <a:r>
              <a:rPr lang="en-US" dirty="0" smtClean="0">
                <a:latin typeface="Times New Roman" panose="02020603050405020304" pitchFamily="18" charset="0"/>
                <a:cs typeface="Times New Roman" panose="02020603050405020304" pitchFamily="18" charset="0"/>
              </a:rPr>
              <a:t>Cultural environment</a:t>
            </a:r>
            <a:endParaRPr lang="en-US" dirty="0">
              <a:latin typeface="Times New Roman" panose="02020603050405020304" pitchFamily="18" charset="0"/>
              <a:cs typeface="Times New Roman" panose="02020603050405020304" pitchFamily="18" charset="0"/>
            </a:endParaRPr>
          </a:p>
          <a:p>
            <a:pPr marL="0" indent="0" algn="ctr">
              <a:buNone/>
            </a:pPr>
            <a:r>
              <a:rPr lang="en-US" dirty="0" smtClean="0">
                <a:latin typeface="Times New Roman" panose="02020603050405020304" pitchFamily="18" charset="0"/>
                <a:cs typeface="Times New Roman" panose="02020603050405020304" pitchFamily="18" charset="0"/>
              </a:rPr>
              <a:t>4. </a:t>
            </a:r>
            <a:r>
              <a:rPr lang="en-US" dirty="0" smtClean="0">
                <a:latin typeface="Times New Roman" panose="02020603050405020304" pitchFamily="18" charset="0"/>
                <a:cs typeface="Times New Roman" panose="02020603050405020304" pitchFamily="18" charset="0"/>
              </a:rPr>
              <a:t>Conclusion</a:t>
            </a:r>
            <a:endParaRPr lang="en-US" dirty="0" smtClean="0">
              <a:latin typeface="Times New Roman" panose="02020603050405020304" pitchFamily="18" charset="0"/>
              <a:cs typeface="Times New Roman" panose="02020603050405020304" pitchFamily="18" charset="0"/>
            </a:endParaRPr>
          </a:p>
          <a:p>
            <a:pPr marL="0" indent="0" algn="ctr">
              <a:buNone/>
            </a:pPr>
            <a:r>
              <a:rPr lang="en-US" dirty="0" smtClean="0">
                <a:latin typeface="Times New Roman" panose="02020603050405020304" pitchFamily="18" charset="0"/>
                <a:cs typeface="Times New Roman" panose="02020603050405020304" pitchFamily="18" charset="0"/>
              </a:rPr>
              <a:t>5. References</a:t>
            </a: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2781876"/>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22152"/>
          </a:xfrm>
          <a:pattFill prst="pct10">
            <a:fgClr>
              <a:srgbClr val="92D050"/>
            </a:fgClr>
            <a:bgClr>
              <a:schemeClr val="bg1"/>
            </a:bgClr>
          </a:pattFill>
        </p:spPr>
        <p:txBody>
          <a:bodyPr/>
          <a:lstStyle/>
          <a:p>
            <a:pPr algn="ctr"/>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94901"/>
            <a:ext cx="10515600" cy="3062689"/>
          </a:xfrm>
          <a:solidFill>
            <a:schemeClr val="tx2">
              <a:lumMod val="20000"/>
              <a:lumOff val="80000"/>
            </a:schemeClr>
          </a:solidFill>
          <a:ln w="38100">
            <a:solidFill>
              <a:schemeClr val="accent6"/>
            </a:solidFill>
          </a:ln>
        </p:spPr>
        <p:txBody>
          <a:bodyPr>
            <a:normAutofit/>
          </a:bodyPr>
          <a:lstStyle/>
          <a:p>
            <a:r>
              <a:rPr lang="en-US" dirty="0" smtClean="0">
                <a:latin typeface="Times New Roman" panose="02020603050405020304" pitchFamily="18" charset="0"/>
                <a:cs typeface="Times New Roman" panose="02020603050405020304" pitchFamily="18" charset="0"/>
              </a:rPr>
              <a:t>Business expansion is very key because it means growth to companies.</a:t>
            </a:r>
          </a:p>
          <a:p>
            <a:r>
              <a:rPr lang="en-US" dirty="0" smtClean="0">
                <a:latin typeface="Times New Roman" panose="02020603050405020304" pitchFamily="18" charset="0"/>
                <a:cs typeface="Times New Roman" panose="02020603050405020304" pitchFamily="18" charset="0"/>
              </a:rPr>
              <a:t>As a matter of fact, oversea expansion is one strategy that most business take to grow their sales volume hence their market size. </a:t>
            </a:r>
            <a:r>
              <a:rPr lang="en-US" dirty="0" smtClean="0">
                <a:latin typeface="Times New Roman" panose="02020603050405020304" pitchFamily="18" charset="0"/>
                <a:cs typeface="Times New Roman" panose="02020603050405020304" pitchFamily="18" charset="0"/>
              </a:rPr>
              <a:t> </a:t>
            </a:r>
          </a:p>
          <a:p>
            <a:r>
              <a:rPr lang="en-US" dirty="0" smtClean="0">
                <a:latin typeface="Times New Roman" panose="02020603050405020304" pitchFamily="18" charset="0"/>
                <a:cs typeface="Times New Roman" panose="02020603050405020304" pitchFamily="18" charset="0"/>
              </a:rPr>
              <a:t>This </a:t>
            </a:r>
            <a:r>
              <a:rPr lang="en-US" dirty="0" smtClean="0">
                <a:latin typeface="Times New Roman" panose="02020603050405020304" pitchFamily="18" charset="0"/>
                <a:cs typeface="Times New Roman" panose="02020603050405020304" pitchFamily="18" charset="0"/>
              </a:rPr>
              <a:t>presentation focuses on the identification of a strategic country within the African continent that will be the most relevant to our company’s growth objective. </a:t>
            </a:r>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8794213"/>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92200"/>
          </a:xfrm>
          <a:blipFill dpi="0" rotWithShape="1">
            <a:blip r:embed="rId2"/>
            <a:srcRect/>
            <a:tile tx="0" ty="0" sx="100000" sy="100000" flip="x" algn="tl"/>
          </a:blipFill>
        </p:spPr>
        <p:txBody>
          <a:bodyPr/>
          <a:lstStyle/>
          <a:p>
            <a:pPr algn="ctr"/>
            <a:r>
              <a:rPr lang="en-US" dirty="0" smtClean="0">
                <a:latin typeface="Times New Roman" panose="02020603050405020304" pitchFamily="18" charset="0"/>
                <a:cs typeface="Times New Roman" panose="02020603050405020304" pitchFamily="18" charset="0"/>
              </a:rPr>
              <a:t>Country Identification: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611086"/>
            <a:ext cx="10515600" cy="4565877"/>
          </a:xfrm>
          <a:solidFill>
            <a:srgbClr val="92D050"/>
          </a:solidFill>
          <a:ln>
            <a:solidFill>
              <a:schemeClr val="accent2"/>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fontScale="92500" lnSpcReduction="10000"/>
          </a:bodyPr>
          <a:lstStyle/>
          <a:p>
            <a:r>
              <a:rPr lang="en-US" dirty="0" smtClean="0">
                <a:latin typeface="Times New Roman" panose="02020603050405020304" pitchFamily="18" charset="0"/>
                <a:cs typeface="Times New Roman" panose="02020603050405020304" pitchFamily="18" charset="0"/>
              </a:rPr>
              <a:t>A brief </a:t>
            </a:r>
            <a:r>
              <a:rPr lang="en-US" dirty="0" smtClean="0">
                <a:latin typeface="Times New Roman" panose="02020603050405020304" pitchFamily="18" charset="0"/>
                <a:cs typeface="Times New Roman" panose="02020603050405020304" pitchFamily="18" charset="0"/>
              </a:rPr>
              <a:t>research on the African continent has characterized most countries as developing. This tells us that there are a lot of opportunities for business expansion in the continent. </a:t>
            </a:r>
          </a:p>
          <a:p>
            <a:r>
              <a:rPr lang="en-US" dirty="0" smtClean="0">
                <a:latin typeface="Times New Roman" panose="02020603050405020304" pitchFamily="18" charset="0"/>
                <a:cs typeface="Times New Roman" panose="02020603050405020304" pitchFamily="18" charset="0"/>
              </a:rPr>
              <a:t>In my research, I did an intense analysis and Kenya came out as the most strategic country that we can focus our growth on. </a:t>
            </a:r>
          </a:p>
          <a:p>
            <a:r>
              <a:rPr lang="en-US" dirty="0" smtClean="0">
                <a:latin typeface="Times New Roman" panose="02020603050405020304" pitchFamily="18" charset="0"/>
                <a:cs typeface="Times New Roman" panose="02020603050405020304" pitchFamily="18" charset="0"/>
              </a:rPr>
              <a:t>Kenya is a developing nation whose economy is agriculture-based and very open for investment. </a:t>
            </a:r>
          </a:p>
          <a:p>
            <a:r>
              <a:rPr lang="en-US" dirty="0" smtClean="0">
                <a:latin typeface="Times New Roman" panose="02020603050405020304" pitchFamily="18" charset="0"/>
                <a:cs typeface="Times New Roman" panose="02020603050405020304" pitchFamily="18" charset="0"/>
              </a:rPr>
              <a:t>With the leadership of his excellency </a:t>
            </a:r>
            <a:r>
              <a:rPr lang="en-US" dirty="0" err="1" smtClean="0">
                <a:latin typeface="Times New Roman" panose="02020603050405020304" pitchFamily="18" charset="0"/>
                <a:cs typeface="Times New Roman" panose="02020603050405020304" pitchFamily="18" charset="0"/>
              </a:rPr>
              <a:t>Uhuru</a:t>
            </a:r>
            <a:r>
              <a:rPr lang="en-US" dirty="0" smtClean="0">
                <a:latin typeface="Times New Roman" panose="02020603050405020304" pitchFamily="18" charset="0"/>
                <a:cs typeface="Times New Roman" panose="02020603050405020304" pitchFamily="18" charset="0"/>
              </a:rPr>
              <a:t> Kenyatta, the government has focused on big four agendas that will steer development and so is the good life for Kenyans (</a:t>
            </a:r>
            <a:r>
              <a:rPr lang="en-US" dirty="0" err="1" smtClean="0">
                <a:latin typeface="Times New Roman" panose="02020603050405020304" pitchFamily="18" charset="0"/>
                <a:cs typeface="Times New Roman" panose="02020603050405020304" pitchFamily="18" charset="0"/>
              </a:rPr>
              <a:t>Ngunjiri</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2018). </a:t>
            </a:r>
          </a:p>
          <a:p>
            <a:r>
              <a:rPr lang="en-US" dirty="0" smtClean="0">
                <a:latin typeface="Times New Roman" panose="02020603050405020304" pitchFamily="18" charset="0"/>
                <a:cs typeface="Times New Roman" panose="02020603050405020304" pitchFamily="18" charset="0"/>
              </a:rPr>
              <a:t>These are universal health care, manufacturing, affordable housing and food security (MyGov.go.ke). </a:t>
            </a:r>
          </a:p>
        </p:txBody>
      </p:sp>
    </p:spTree>
    <p:extLst>
      <p:ext uri="{BB962C8B-B14F-4D97-AF65-F5344CB8AC3E}">
        <p14:creationId xmlns:p14="http://schemas.microsoft.com/office/powerpoint/2010/main" val="802676202"/>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00967"/>
          </a:xfrm>
          <a:blipFill dpi="0" rotWithShape="1">
            <a:blip r:embed="rId2"/>
            <a:srcRect/>
            <a:tile tx="0" ty="0" sx="100000" sy="100000" flip="x" algn="tl"/>
          </a:blipFill>
        </p:spPr>
        <p:txBody>
          <a:bodyPr/>
          <a:lstStyle/>
          <a:p>
            <a:pPr algn="ctr"/>
            <a:r>
              <a:rPr lang="en-US" dirty="0" smtClean="0">
                <a:latin typeface="Times New Roman" panose="02020603050405020304" pitchFamily="18" charset="0"/>
                <a:cs typeface="Times New Roman" panose="02020603050405020304" pitchFamily="18" charset="0"/>
              </a:rPr>
              <a:t>Justification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531345"/>
            <a:ext cx="10515600" cy="4645618"/>
          </a:xfrm>
          <a:solidFill>
            <a:schemeClr val="accent2">
              <a:lumMod val="40000"/>
              <a:lumOff val="60000"/>
            </a:schemeClr>
          </a:solidFill>
          <a:ln>
            <a:solidFill>
              <a:srgbClr val="00B0F0"/>
            </a:solidFill>
          </a:ln>
          <a:effectLst/>
          <a:scene3d>
            <a:camera prst="orthographicFront">
              <a:rot lat="0" lon="0" rev="0"/>
            </a:camera>
            <a:lightRig rig="contrasting" dir="t">
              <a:rot lat="0" lon="0" rev="7800000"/>
            </a:lightRig>
          </a:scene3d>
          <a:sp3d>
            <a:bevelT w="139700" h="139700"/>
          </a:sp3d>
        </p:spPr>
        <p:txBody>
          <a:bodyPr>
            <a:normAutofit fontScale="92500" lnSpcReduction="10000"/>
          </a:bodyPr>
          <a:lstStyle/>
          <a:p>
            <a:r>
              <a:rPr lang="en-US" dirty="0" smtClean="0">
                <a:latin typeface="Times New Roman" panose="02020603050405020304" pitchFamily="18" charset="0"/>
                <a:cs typeface="Times New Roman" panose="02020603050405020304" pitchFamily="18" charset="0"/>
              </a:rPr>
              <a:t>Among the many African countries, why only Kenya?</a:t>
            </a:r>
          </a:p>
          <a:p>
            <a:pPr marL="914400" lvl="2" indent="0" algn="ctr">
              <a:buNone/>
            </a:pPr>
            <a:r>
              <a:rPr lang="en-US" sz="2800" b="1" dirty="0" smtClean="0">
                <a:latin typeface="Times New Roman" panose="02020603050405020304" pitchFamily="18" charset="0"/>
                <a:cs typeface="Times New Roman" panose="02020603050405020304" pitchFamily="18" charset="0"/>
              </a:rPr>
              <a:t>Economic Environment  </a:t>
            </a:r>
            <a:endParaRPr lang="en-US" sz="2800" b="1" dirty="0">
              <a:latin typeface="Times New Roman" panose="02020603050405020304" pitchFamily="18" charset="0"/>
              <a:cs typeface="Times New Roman" panose="02020603050405020304" pitchFamily="18" charset="0"/>
            </a:endParaRPr>
          </a:p>
          <a:p>
            <a:pPr lvl="2">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Kenya’s Economy is agriculture-based. It is therefore, a primary economy whose manufacturing sectors have not yet developed. </a:t>
            </a:r>
          </a:p>
          <a:p>
            <a:pPr lvl="2">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It means that the country is in acute need of capital goods that are needed for the agricultural production. </a:t>
            </a:r>
          </a:p>
          <a:p>
            <a:pPr lvl="2">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To justify the need, this country has been spending huge amounts on the importation of capital goods as shown in the below figure. For instance, this year it has spent over $1716 million (Central Bank of Kenya 2018). </a:t>
            </a:r>
          </a:p>
          <a:p>
            <a:pPr lvl="2">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This means that our expansion will attract boom welcome profits and the trend is anticipated to last for quality time. </a:t>
            </a:r>
          </a:p>
          <a:p>
            <a:pPr marL="914400" lvl="2" indent="0">
              <a:buNone/>
            </a:pPr>
            <a:endParaRPr lang="en-US" sz="2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6536454"/>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94911"/>
            <a:ext cx="10515600" cy="5582052"/>
          </a:xfrm>
          <a:ln>
            <a:solidFill>
              <a:schemeClr val="tx1"/>
            </a:solidFill>
          </a:ln>
        </p:spPr>
        <p:txBody>
          <a:bodyPr/>
          <a:lstStyle/>
          <a:p>
            <a:pPr marL="0" indent="0">
              <a:buNone/>
            </a:pPr>
            <a:endParaRPr lang="en-US" dirty="0" smtClean="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8627" y="1388125"/>
            <a:ext cx="7502486" cy="3660351"/>
          </a:xfrm>
          <a:prstGeom prst="rect">
            <a:avLst/>
          </a:prstGeom>
          <a:solidFill>
            <a:schemeClr val="bg2"/>
          </a:solidFill>
        </p:spPr>
      </p:pic>
    </p:spTree>
    <p:extLst>
      <p:ext uri="{BB962C8B-B14F-4D97-AF65-F5344CB8AC3E}">
        <p14:creationId xmlns:p14="http://schemas.microsoft.com/office/powerpoint/2010/main" val="3136028533"/>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77913"/>
          </a:xfrm>
          <a:solidFill>
            <a:schemeClr val="accent2">
              <a:lumMod val="20000"/>
              <a:lumOff val="80000"/>
            </a:schemeClr>
          </a:solidFill>
        </p:spPr>
        <p:txBody>
          <a:bodyPr/>
          <a:lstStyle/>
          <a:p>
            <a:pPr algn="ctr"/>
            <a:r>
              <a:rPr lang="en-US" dirty="0" smtClean="0">
                <a:latin typeface="Times New Roman" panose="02020603050405020304" pitchFamily="18" charset="0"/>
                <a:cs typeface="Times New Roman" panose="02020603050405020304" pitchFamily="18" charset="0"/>
              </a:rPr>
              <a:t>Conti…</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5"/>
            <a:ext cx="10515600" cy="3464832"/>
          </a:xfrm>
          <a:gradFill>
            <a:gsLst>
              <a:gs pos="29000">
                <a:schemeClr val="bg1"/>
              </a:gs>
              <a:gs pos="100000">
                <a:schemeClr val="accent3">
                  <a:lumMod val="20000"/>
                  <a:lumOff val="80000"/>
                </a:schemeClr>
              </a:gs>
              <a:gs pos="80000">
                <a:schemeClr val="bg2">
                  <a:lumMod val="90000"/>
                </a:schemeClr>
              </a:gs>
            </a:gsLst>
            <a:lin ang="5400000" scaled="1"/>
          </a:gradFill>
        </p:spPr>
        <p:txBody>
          <a:bodyPr/>
          <a:lstStyle/>
          <a:p>
            <a:r>
              <a:rPr lang="en-US" dirty="0" smtClean="0">
                <a:latin typeface="Times New Roman" panose="02020603050405020304" pitchFamily="18" charset="0"/>
                <a:cs typeface="Times New Roman" panose="02020603050405020304" pitchFamily="18" charset="0"/>
              </a:rPr>
              <a:t>Vision 2030 is a key driver that this country has concentrated focus to reach up to. </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Economic strategies to achieve this vision include; welcoming policies for investors and a peaceful state that will stir economic development. </a:t>
            </a:r>
          </a:p>
          <a:p>
            <a:r>
              <a:rPr lang="en-US" dirty="0" smtClean="0">
                <a:latin typeface="Times New Roman" panose="02020603050405020304" pitchFamily="18" charset="0"/>
                <a:cs typeface="Times New Roman" panose="02020603050405020304" pitchFamily="18" charset="0"/>
              </a:rPr>
              <a:t>An integration of policies and the country’s culture is a definite limelight to the growth of any company that wants to grow its sales and this is why I recommend the country.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3845580"/>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20763"/>
          </a:xfrm>
          <a:blipFill>
            <a:blip r:embed="rId2"/>
            <a:tile tx="0" ty="0" sx="100000" sy="100000" flip="x" algn="tl"/>
          </a:blipFill>
        </p:spPr>
        <p:txBody>
          <a:bodyPr/>
          <a:lstStyle/>
          <a:p>
            <a:pPr algn="ctr"/>
            <a:r>
              <a:rPr lang="en-US" dirty="0" smtClean="0">
                <a:latin typeface="Times New Roman" panose="02020603050405020304" pitchFamily="18" charset="0"/>
                <a:cs typeface="Times New Roman" panose="02020603050405020304" pitchFamily="18" charset="0"/>
              </a:rPr>
              <a:t>Political environment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solidFill>
            <a:schemeClr val="bg1"/>
          </a:solidFill>
          <a:ln>
            <a:solidFill>
              <a:schemeClr val="bg1"/>
            </a:solidFill>
          </a:ln>
          <a:effectLst>
            <a:glow rad="63500">
              <a:schemeClr val="accent2">
                <a:satMod val="175000"/>
                <a:alpha val="40000"/>
              </a:schemeClr>
            </a:glow>
          </a:effectLst>
        </p:spPr>
        <p:txBody>
          <a:bodyPr>
            <a:normAutofit fontScale="92500"/>
          </a:bodyPr>
          <a:lstStyle/>
          <a:p>
            <a:r>
              <a:rPr lang="en-US" dirty="0" smtClean="0">
                <a:latin typeface="Times New Roman" panose="02020603050405020304" pitchFamily="18" charset="0"/>
                <a:cs typeface="Times New Roman" panose="02020603050405020304" pitchFamily="18" charset="0"/>
              </a:rPr>
              <a:t>The country is democratic and the rule of the law is held. </a:t>
            </a:r>
          </a:p>
          <a:p>
            <a:r>
              <a:rPr lang="en-US" dirty="0" smtClean="0">
                <a:latin typeface="Times New Roman" panose="02020603050405020304" pitchFamily="18" charset="0"/>
                <a:cs typeface="Times New Roman" panose="02020603050405020304" pitchFamily="18" charset="0"/>
              </a:rPr>
              <a:t>The policing environment has allowed for the growth of the economic system. </a:t>
            </a:r>
          </a:p>
          <a:p>
            <a:r>
              <a:rPr lang="en-US" dirty="0" smtClean="0">
                <a:latin typeface="Times New Roman" panose="02020603050405020304" pitchFamily="18" charset="0"/>
                <a:cs typeface="Times New Roman" panose="02020603050405020304" pitchFamily="18" charset="0"/>
              </a:rPr>
              <a:t>Kenya being a member of the African Growth and Opportunity Act (AGOA) entered into an agreement with the U.S. to liberate trade. In this way, U.S. investments are welcomed in the nation.</a:t>
            </a:r>
          </a:p>
          <a:p>
            <a:r>
              <a:rPr lang="en-US" dirty="0" smtClean="0">
                <a:latin typeface="Times New Roman" panose="02020603050405020304" pitchFamily="18" charset="0"/>
                <a:cs typeface="Times New Roman" panose="02020603050405020304" pitchFamily="18" charset="0"/>
              </a:rPr>
              <a:t>Restrictions and barriers have been discouraged by the government in a bid to grow the economy to the point it needs to be </a:t>
            </a:r>
            <a:r>
              <a:rPr lang="en-US" dirty="0" smtClean="0">
                <a:latin typeface="Times New Roman" panose="02020603050405020304" pitchFamily="18" charset="0"/>
                <a:cs typeface="Times New Roman" panose="02020603050405020304" pitchFamily="18" charset="0"/>
              </a:rPr>
              <a:t>by 2030.</a:t>
            </a:r>
          </a:p>
          <a:p>
            <a:r>
              <a:rPr lang="en-US" dirty="0" smtClean="0">
                <a:latin typeface="Times New Roman" panose="02020603050405020304" pitchFamily="18" charset="0"/>
                <a:cs typeface="Times New Roman" panose="02020603050405020304" pitchFamily="18" charset="0"/>
              </a:rPr>
              <a:t>Any tariffs and quotas are friendly since the government is aware of the economy’s dependency on trade after agriculture </a:t>
            </a:r>
            <a:r>
              <a:rPr lang="en-US" dirty="0">
                <a:latin typeface="Times New Roman" panose="02020603050405020304" pitchFamily="18" charset="0"/>
                <a:cs typeface="Times New Roman" panose="02020603050405020304" pitchFamily="18" charset="0"/>
              </a:rPr>
              <a:t>(Export.gov 2017). </a:t>
            </a: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2897624"/>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92175"/>
          </a:xfrm>
          <a:blipFill>
            <a:blip r:embed="rId2"/>
            <a:tile tx="0" ty="0" sx="100000" sy="100000" flip="x" algn="tl"/>
          </a:blipFill>
        </p:spPr>
        <p:txBody>
          <a:bodyPr/>
          <a:lstStyle/>
          <a:p>
            <a:pPr algn="ctr"/>
            <a:r>
              <a:rPr lang="en-US" dirty="0" smtClean="0">
                <a:latin typeface="Times New Roman" panose="02020603050405020304" pitchFamily="18" charset="0"/>
                <a:cs typeface="Times New Roman" panose="02020603050405020304" pitchFamily="18" charset="0"/>
              </a:rPr>
              <a:t>Cultural environment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371600"/>
            <a:ext cx="10515600" cy="5272088"/>
          </a:xfrm>
          <a:solidFill>
            <a:schemeClr val="accent6">
              <a:lumMod val="60000"/>
              <a:lumOff val="40000"/>
            </a:schemeClr>
          </a:solidFill>
          <a:ln>
            <a:solidFill>
              <a:schemeClr val="accent6"/>
            </a:solidFill>
          </a:ln>
        </p:spPr>
        <p:txBody>
          <a:bodyPr>
            <a:noAutofit/>
          </a:bodyPr>
          <a:lstStyle/>
          <a:p>
            <a:r>
              <a:rPr lang="en-US" dirty="0" smtClean="0">
                <a:latin typeface="Times New Roman" panose="02020603050405020304" pitchFamily="18" charset="0"/>
                <a:cs typeface="Times New Roman" panose="02020603050405020304" pitchFamily="18" charset="0"/>
              </a:rPr>
              <a:t>The Kenyan culture is supportive to the growth of the economy. A brief description of the culture of the Kenyan people (</a:t>
            </a:r>
            <a:r>
              <a:rPr lang="en-US" dirty="0" err="1" smtClean="0">
                <a:latin typeface="Times New Roman" panose="02020603050405020304" pitchFamily="18" charset="0"/>
                <a:cs typeface="Times New Roman" panose="02020603050405020304" pitchFamily="18" charset="0"/>
              </a:rPr>
              <a:t>Commisceo</a:t>
            </a:r>
            <a:r>
              <a:rPr lang="en-US" dirty="0" smtClean="0">
                <a:latin typeface="Times New Roman" panose="02020603050405020304" pitchFamily="18" charset="0"/>
                <a:cs typeface="Times New Roman" panose="02020603050405020304" pitchFamily="18" charset="0"/>
              </a:rPr>
              <a:t> Global 2018);</a:t>
            </a:r>
          </a:p>
          <a:p>
            <a:pPr lvl="1">
              <a:buFont typeface="Wingdings" panose="05000000000000000000" pitchFamily="2" charset="2"/>
              <a:buChar char="ü"/>
            </a:pPr>
            <a:r>
              <a:rPr lang="en-US" sz="2800" dirty="0" smtClean="0">
                <a:latin typeface="Times New Roman" panose="02020603050405020304" pitchFamily="18" charset="0"/>
                <a:cs typeface="Times New Roman" panose="02020603050405020304" pitchFamily="18" charset="0"/>
              </a:rPr>
              <a:t>People are up to the current trends of lifestyle in terms of wearing, eating habits, and living.</a:t>
            </a:r>
          </a:p>
          <a:p>
            <a:pPr lvl="1">
              <a:buFont typeface="Wingdings" panose="05000000000000000000" pitchFamily="2" charset="2"/>
              <a:buChar char="ü"/>
            </a:pPr>
            <a:r>
              <a:rPr lang="en-US" sz="2800" dirty="0" smtClean="0">
                <a:latin typeface="Times New Roman" panose="02020603050405020304" pitchFamily="18" charset="0"/>
                <a:cs typeface="Times New Roman" panose="02020603050405020304" pitchFamily="18" charset="0"/>
              </a:rPr>
              <a:t>Business minded people. Kenya’s economy is mostly characterized by SMEs. Small entrepreneurs have cropped up as from the last century and they need business servicing, an opportunity to our company. </a:t>
            </a:r>
          </a:p>
          <a:p>
            <a:pPr lvl="1">
              <a:buFont typeface="Wingdings" panose="05000000000000000000" pitchFamily="2" charset="2"/>
              <a:buChar char="ü"/>
            </a:pPr>
            <a:r>
              <a:rPr lang="en-US" sz="2800" dirty="0" smtClean="0">
                <a:latin typeface="Times New Roman" panose="02020603050405020304" pitchFamily="18" charset="0"/>
                <a:cs typeface="Times New Roman" panose="02020603050405020304" pitchFamily="18" charset="0"/>
              </a:rPr>
              <a:t>They are friendly and they embrace oversea stuff. Foreign investments in this country appear to be the most successful. They offer labor to these companies wholeheartedly as if the companies were their own. </a:t>
            </a:r>
            <a:endParaRPr lang="en-US" sz="2800"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3905805"/>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85875"/>
            <a:ext cx="10515600" cy="4891088"/>
          </a:xfrm>
          <a:solidFill>
            <a:schemeClr val="bg2"/>
          </a:solidFill>
          <a:ln>
            <a:solidFill>
              <a:schemeClr val="bg1"/>
            </a:solidFill>
          </a:ln>
        </p:spPr>
        <p:txBody>
          <a:bodyPr/>
          <a:lstStyle/>
          <a:p>
            <a:r>
              <a:rPr lang="en-US" dirty="0" smtClean="0">
                <a:latin typeface="Times New Roman" panose="02020603050405020304" pitchFamily="18" charset="0"/>
                <a:cs typeface="Times New Roman" panose="02020603050405020304" pitchFamily="18" charset="0"/>
              </a:rPr>
              <a:t>The Kenyan education system trains excellent office skills but what the job market offers is far much from office work. </a:t>
            </a:r>
          </a:p>
          <a:p>
            <a:r>
              <a:rPr lang="en-US" dirty="0" smtClean="0">
                <a:latin typeface="Times New Roman" panose="02020603050405020304" pitchFamily="18" charset="0"/>
                <a:cs typeface="Times New Roman" panose="02020603050405020304" pitchFamily="18" charset="0"/>
              </a:rPr>
              <a:t>As a result, most Kenyans end up in other countries to search for office jobs – brain drain (</a:t>
            </a:r>
            <a:r>
              <a:rPr lang="en-US" dirty="0" err="1" smtClean="0">
                <a:latin typeface="Times New Roman" panose="02020603050405020304" pitchFamily="18" charset="0"/>
                <a:cs typeface="Times New Roman" panose="02020603050405020304" pitchFamily="18" charset="0"/>
              </a:rPr>
              <a:t>Commisceo</a:t>
            </a:r>
            <a:r>
              <a:rPr lang="en-US" dirty="0" smtClean="0">
                <a:latin typeface="Times New Roman" panose="02020603050405020304" pitchFamily="18" charset="0"/>
                <a:cs typeface="Times New Roman" panose="02020603050405020304" pitchFamily="18" charset="0"/>
              </a:rPr>
              <a:t> Global 2018). </a:t>
            </a:r>
          </a:p>
          <a:p>
            <a:r>
              <a:rPr lang="en-US" dirty="0" smtClean="0">
                <a:latin typeface="Times New Roman" panose="02020603050405020304" pitchFamily="18" charset="0"/>
                <a:cs typeface="Times New Roman" panose="02020603050405020304" pitchFamily="18" charset="0"/>
              </a:rPr>
              <a:t>Our company wants to tap these skills and optimize their productivity. </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9964939"/>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76000">
                <a:schemeClr val="accent6">
                  <a:lumMod val="40000"/>
                  <a:lumOff val="60000"/>
                </a:schemeClr>
              </a:gs>
              <a:gs pos="23000">
                <a:srgbClr val="00B0F0"/>
              </a:gs>
              <a:gs pos="13000">
                <a:schemeClr val="bg2">
                  <a:lumMod val="90000"/>
                </a:schemeClr>
              </a:gs>
            </a:gsLst>
            <a:lin ang="5400000" scaled="1"/>
          </a:gradFill>
        </p:spPr>
        <p:txBody>
          <a:bodyPr/>
          <a:lstStyle/>
          <a:p>
            <a:pPr algn="ctr"/>
            <a:r>
              <a:rPr lang="en-US" dirty="0" smtClean="0">
                <a:latin typeface="Times New Roman" panose="02020603050405020304" pitchFamily="18" charset="0"/>
                <a:cs typeface="Times New Roman" panose="02020603050405020304" pitchFamily="18" charset="0"/>
              </a:rPr>
              <a:t>Conclusion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2154238"/>
            <a:ext cx="10515600" cy="3603625"/>
          </a:xfrm>
          <a:solidFill>
            <a:schemeClr val="accent2">
              <a:lumMod val="20000"/>
              <a:lumOff val="80000"/>
            </a:schemeClr>
          </a:solidFill>
          <a:ln>
            <a:noFill/>
          </a:ln>
          <a:effectLst/>
          <a:scene3d>
            <a:camera prst="orthographicFront">
              <a:rot lat="0" lon="0" rev="0"/>
            </a:camera>
            <a:lightRig rig="chilly" dir="t">
              <a:rot lat="0" lon="0" rev="18480000"/>
            </a:lightRig>
          </a:scene3d>
          <a:sp3d prstMaterial="clear">
            <a:bevelT h="63500"/>
          </a:sp3d>
        </p:spPr>
        <p:txBody>
          <a:bodyPr>
            <a:normAutofit fontScale="92500"/>
          </a:bodyPr>
          <a:lstStyle/>
          <a:p>
            <a:r>
              <a:rPr lang="en-US" dirty="0" smtClean="0">
                <a:latin typeface="Times New Roman" panose="02020603050405020304" pitchFamily="18" charset="0"/>
                <a:cs typeface="Times New Roman" panose="02020603050405020304" pitchFamily="18" charset="0"/>
              </a:rPr>
              <a:t>Kenya is the place that the world will be focusing on in a few years to come. </a:t>
            </a:r>
            <a:r>
              <a:rPr lang="en-US" dirty="0" smtClean="0">
                <a:latin typeface="Times New Roman" panose="02020603050405020304" pitchFamily="18" charset="0"/>
                <a:cs typeface="Times New Roman" panose="02020603050405020304" pitchFamily="18" charset="0"/>
              </a:rPr>
              <a:t>From the strategies that the country is embracing, it is of no doubt that this economy will grow and develop. </a:t>
            </a:r>
          </a:p>
          <a:p>
            <a:r>
              <a:rPr lang="en-US" dirty="0" smtClean="0">
                <a:latin typeface="Times New Roman" panose="02020603050405020304" pitchFamily="18" charset="0"/>
                <a:cs typeface="Times New Roman" panose="02020603050405020304" pitchFamily="18" charset="0"/>
              </a:rPr>
              <a:t>To reach to this growth point, there is the need for economic support from other nations through trading and allowing for foreign investments.</a:t>
            </a:r>
          </a:p>
          <a:p>
            <a:r>
              <a:rPr lang="en-US" dirty="0" smtClean="0">
                <a:latin typeface="Times New Roman" panose="02020603050405020304" pitchFamily="18" charset="0"/>
                <a:cs typeface="Times New Roman" panose="02020603050405020304" pitchFamily="18" charset="0"/>
              </a:rPr>
              <a:t>We need to strategize and position our company in a place that we are able to offer some of the services and products that Kenya needs. </a:t>
            </a:r>
            <a:r>
              <a:rPr lang="en-US" dirty="0" smtClean="0">
                <a:latin typeface="Times New Roman" panose="02020603050405020304" pitchFamily="18" charset="0"/>
                <a:cs typeface="Times New Roman" panose="02020603050405020304" pitchFamily="18" charset="0"/>
              </a:rPr>
              <a:t>It is lucky to our company because it has come the time we need to grow our banks. </a:t>
            </a:r>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6197353"/>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pPr algn="ctr"/>
            <a:r>
              <a:rPr lang="en-US" dirty="0" smtClean="0">
                <a:latin typeface="Times New Roman" panose="02020603050405020304" pitchFamily="18" charset="0"/>
                <a:cs typeface="Times New Roman" panose="02020603050405020304" pitchFamily="18" charset="0"/>
              </a:rPr>
              <a:t>References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1690688"/>
            <a:ext cx="10515600" cy="4351338"/>
          </a:xfrm>
          <a:solidFill>
            <a:schemeClr val="accent5">
              <a:lumMod val="60000"/>
              <a:lumOff val="40000"/>
            </a:schemeClr>
          </a:solidFill>
          <a:ln>
            <a:solidFill>
              <a:schemeClr val="tx2"/>
            </a:solidFill>
          </a:ln>
          <a:effectLst>
            <a:outerShdw blurRad="152400" dist="317500" dir="5400000" sx="90000" sy="-19000" rotWithShape="0">
              <a:prstClr val="black">
                <a:alpha val="15000"/>
              </a:prstClr>
            </a:outerShdw>
          </a:effectLst>
          <a:scene3d>
            <a:camera prst="isometricOffAxis1Right"/>
            <a:lightRig rig="threePt" dir="t"/>
          </a:scene3d>
        </p:spPr>
        <p:txBody>
          <a:bodyPr>
            <a:normAutofit fontScale="92500" lnSpcReduction="20000"/>
          </a:bodyPr>
          <a:lstStyle/>
          <a:p>
            <a:r>
              <a:rPr lang="en-US" dirty="0" smtClean="0">
                <a:latin typeface="Times New Roman" panose="02020603050405020304" pitchFamily="18" charset="0"/>
                <a:cs typeface="Times New Roman" panose="02020603050405020304" pitchFamily="18" charset="0"/>
              </a:rPr>
              <a:t>Central Bank of Kenya (2018). “</a:t>
            </a:r>
            <a:r>
              <a:rPr lang="en-US" i="1" dirty="0" smtClean="0">
                <a:latin typeface="Times New Roman" panose="02020603050405020304" pitchFamily="18" charset="0"/>
                <a:cs typeface="Times New Roman" panose="02020603050405020304" pitchFamily="18" charset="0"/>
              </a:rPr>
              <a:t>Trading Economics.” </a:t>
            </a:r>
            <a:r>
              <a:rPr lang="en-US" dirty="0">
                <a:latin typeface="Times New Roman" panose="02020603050405020304" pitchFamily="18" charset="0"/>
                <a:cs typeface="Times New Roman" panose="02020603050405020304" pitchFamily="18" charset="0"/>
              </a:rPr>
              <a:t>Retrieved from https://</a:t>
            </a:r>
            <a:r>
              <a:rPr lang="en-US" dirty="0" smtClean="0">
                <a:latin typeface="Times New Roman" panose="02020603050405020304" pitchFamily="18" charset="0"/>
                <a:cs typeface="Times New Roman" panose="02020603050405020304" pitchFamily="18" charset="0"/>
              </a:rPr>
              <a:t>tradingeconomics.com/kenya/imports</a:t>
            </a:r>
            <a:endParaRPr lang="en-US" dirty="0">
              <a:latin typeface="Times New Roman" panose="02020603050405020304" pitchFamily="18" charset="0"/>
              <a:cs typeface="Times New Roman" panose="02020603050405020304" pitchFamily="18" charset="0"/>
            </a:endParaRPr>
          </a:p>
          <a:p>
            <a:r>
              <a:rPr lang="en-US" dirty="0" err="1" smtClean="0">
                <a:latin typeface="Times New Roman" panose="02020603050405020304" pitchFamily="18" charset="0"/>
                <a:cs typeface="Times New Roman" panose="02020603050405020304" pitchFamily="18" charset="0"/>
              </a:rPr>
              <a:t>Commisceo</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Global, CG https://</a:t>
            </a:r>
            <a:r>
              <a:rPr lang="en-US" dirty="0" smtClean="0">
                <a:latin typeface="Times New Roman" panose="02020603050405020304" pitchFamily="18" charset="0"/>
                <a:cs typeface="Times New Roman" panose="02020603050405020304" pitchFamily="18" charset="0"/>
              </a:rPr>
              <a:t>www.commisceo-global.com/resources/country-guides/kenya-guide</a:t>
            </a:r>
          </a:p>
          <a:p>
            <a:r>
              <a:rPr lang="en-US" dirty="0" smtClean="0">
                <a:latin typeface="Times New Roman" panose="02020603050405020304" pitchFamily="18" charset="0"/>
                <a:cs typeface="Times New Roman" panose="02020603050405020304" pitchFamily="18" charset="0"/>
              </a:rPr>
              <a:t>Export.gov </a:t>
            </a:r>
            <a:r>
              <a:rPr lang="en-US" dirty="0">
                <a:latin typeface="Times New Roman" panose="02020603050405020304" pitchFamily="18" charset="0"/>
                <a:cs typeface="Times New Roman" panose="02020603050405020304" pitchFamily="18" charset="0"/>
              </a:rPr>
              <a:t>retrieved </a:t>
            </a:r>
            <a:r>
              <a:rPr lang="en-US" dirty="0" smtClean="0">
                <a:latin typeface="Times New Roman" panose="02020603050405020304" pitchFamily="18" charset="0"/>
                <a:cs typeface="Times New Roman" panose="02020603050405020304" pitchFamily="18" charset="0"/>
              </a:rPr>
              <a:t>from https://www.export.gov/article?id=Kenya-trade-agreements</a:t>
            </a:r>
          </a:p>
          <a:p>
            <a:r>
              <a:rPr lang="en-US" dirty="0" err="1" smtClean="0">
                <a:latin typeface="Times New Roman" panose="02020603050405020304" pitchFamily="18" charset="0"/>
                <a:cs typeface="Times New Roman" panose="02020603050405020304" pitchFamily="18" charset="0"/>
              </a:rPr>
              <a:t>Ngunjiri</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Wambugu</a:t>
            </a:r>
            <a:r>
              <a:rPr lang="en-US" dirty="0">
                <a:latin typeface="Times New Roman" panose="02020603050405020304" pitchFamily="18" charset="0"/>
                <a:cs typeface="Times New Roman" panose="02020603050405020304" pitchFamily="18" charset="0"/>
              </a:rPr>
              <a:t> (2018). The Star: “</a:t>
            </a:r>
            <a:r>
              <a:rPr lang="en-US" i="1" dirty="0">
                <a:latin typeface="Times New Roman" panose="02020603050405020304" pitchFamily="18" charset="0"/>
                <a:cs typeface="Times New Roman" panose="02020603050405020304" pitchFamily="18" charset="0"/>
              </a:rPr>
              <a:t>Big Four Agenda mid-income economy.</a:t>
            </a:r>
            <a:r>
              <a:rPr lang="en-US" dirty="0">
                <a:latin typeface="Times New Roman" panose="02020603050405020304" pitchFamily="18" charset="0"/>
                <a:cs typeface="Times New Roman" panose="02020603050405020304" pitchFamily="18" charset="0"/>
              </a:rPr>
              <a:t>” Retrieved from https://</a:t>
            </a:r>
            <a:r>
              <a:rPr lang="en-US" dirty="0" smtClean="0">
                <a:latin typeface="Times New Roman" panose="02020603050405020304" pitchFamily="18" charset="0"/>
                <a:cs typeface="Times New Roman" panose="02020603050405020304" pitchFamily="18" charset="0"/>
              </a:rPr>
              <a:t>www.the-star.co.ke/news/2018/04/18/big-four-agenda-mid-income-economy_c1744790</a:t>
            </a:r>
          </a:p>
          <a:p>
            <a:r>
              <a:rPr lang="en-US" dirty="0">
                <a:latin typeface="Times New Roman" panose="02020603050405020304" pitchFamily="18" charset="0"/>
                <a:cs typeface="Times New Roman" panose="02020603050405020304" pitchFamily="18" charset="0"/>
              </a:rPr>
              <a:t>TRALAC TRADE LAW CENTRE NPC, (2018) “Kenya National Trade Policy: Transforming Kenya into a competitive export-led and efficient domestic economy</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5703356"/>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x"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331" y="767118"/>
            <a:ext cx="10515600" cy="4351338"/>
          </a:xfrm>
          <a:solidFill>
            <a:srgbClr val="00B050"/>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ormAutofit/>
          </a:bodyPr>
          <a:lstStyle/>
          <a:p>
            <a:pPr marL="0" indent="0" algn="ctr">
              <a:buNone/>
            </a:pPr>
            <a:endParaRPr lang="en-US" sz="4800" dirty="0">
              <a:latin typeface="Times New Roman" panose="02020603050405020304" pitchFamily="18" charset="0"/>
              <a:cs typeface="Times New Roman" panose="02020603050405020304" pitchFamily="18" charset="0"/>
            </a:endParaRPr>
          </a:p>
          <a:p>
            <a:pPr marL="0" indent="0" algn="ctr">
              <a:buNone/>
            </a:pPr>
            <a:endParaRPr lang="en-US" sz="4800" dirty="0" smtClean="0">
              <a:latin typeface="Times New Roman" panose="02020603050405020304" pitchFamily="18" charset="0"/>
              <a:cs typeface="Times New Roman" panose="02020603050405020304" pitchFamily="18" charset="0"/>
            </a:endParaRPr>
          </a:p>
          <a:p>
            <a:pPr marL="0" indent="0" algn="ctr">
              <a:buNone/>
            </a:pPr>
            <a:r>
              <a:rPr lang="en-US" sz="6000" dirty="0" smtClean="0">
                <a:latin typeface="Times New Roman" panose="02020603050405020304" pitchFamily="18" charset="0"/>
                <a:cs typeface="Times New Roman" panose="02020603050405020304" pitchFamily="18" charset="0"/>
              </a:rPr>
              <a:t>THANK </a:t>
            </a:r>
            <a:r>
              <a:rPr lang="en-US" sz="6000" dirty="0" smtClean="0">
                <a:latin typeface="Times New Roman" panose="02020603050405020304" pitchFamily="18" charset="0"/>
                <a:cs typeface="Times New Roman" panose="02020603050405020304" pitchFamily="18" charset="0"/>
              </a:rPr>
              <a:t>YOU!</a:t>
            </a:r>
            <a:endParaRPr lang="en-US" sz="6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37630"/>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272</TotalTime>
  <Words>896</Words>
  <Application>Microsoft Office PowerPoint</Application>
  <PresentationFormat>Widescreen</PresentationFormat>
  <Paragraphs>65</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Times New Roman</vt:lpstr>
      <vt:lpstr>Wingdings</vt:lpstr>
      <vt:lpstr>Office Theme</vt:lpstr>
      <vt:lpstr>PowerPoint Presentation</vt:lpstr>
      <vt:lpstr>PowerPoint Presentation</vt:lpstr>
      <vt:lpstr>Introduction</vt:lpstr>
      <vt:lpstr>Country Identification:</vt:lpstr>
      <vt:lpstr>Justification</vt:lpstr>
      <vt:lpstr>PowerPoint Presentation</vt:lpstr>
      <vt:lpstr>Conti…</vt:lpstr>
      <vt:lpstr>Political environment</vt:lpstr>
      <vt:lpstr>Cultural environment</vt:lpstr>
      <vt:lpstr>PowerPoint Presentation</vt:lpstr>
      <vt:lpstr>Conclusion </vt:lpstr>
      <vt:lpstr>References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Mulwa</dc:creator>
  <cp:lastModifiedBy>James Mulwa</cp:lastModifiedBy>
  <cp:revision>29</cp:revision>
  <dcterms:created xsi:type="dcterms:W3CDTF">2018-05-01T06:26:35Z</dcterms:created>
  <dcterms:modified xsi:type="dcterms:W3CDTF">2018-08-21T10:03:06Z</dcterms:modified>
</cp:coreProperties>
</file>